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1AAA65-695F-4ABB-9312-C649DE8EB7FB}" type="datetimeFigureOut">
              <a:rPr lang="en-US" smtClean="0"/>
              <a:t>4/22/2014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2F3E58F-9989-4AEA-A210-57D453FDEC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1AAA65-695F-4ABB-9312-C649DE8EB7FB}"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1AAA65-695F-4ABB-9312-C649DE8EB7FB}"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1AAA65-695F-4ABB-9312-C649DE8EB7FB}" type="datetimeFigureOut">
              <a:rPr lang="en-US" smtClean="0"/>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AAA65-695F-4ABB-9312-C649DE8EB7FB}"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1AAA65-695F-4ABB-9312-C649DE8EB7FB}"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1AAA65-695F-4ABB-9312-C649DE8EB7FB}"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2F3E58F-9989-4AEA-A210-57D453FDEC3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1AAA65-695F-4ABB-9312-C649DE8EB7FB}" type="datetimeFigureOut">
              <a:rPr lang="en-US" smtClean="0"/>
              <a:t>4/22/2014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F3E58F-9989-4AEA-A210-57D453FDEC3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tbUVNBSwyLQ"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HfcTwCzs17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QgJk_WszaS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xQ5BN_xMgq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4C2XJpwUW2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0BatNeIDbd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JHCW_bqWLT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zyeL7nmy9-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fcrwBSpI-I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Literature Units</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grade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the Yield</a:t>
            </a:r>
            <a:endParaRPr lang="en-US" dirty="0"/>
          </a:p>
        </p:txBody>
      </p:sp>
      <p:sp>
        <p:nvSpPr>
          <p:cNvPr id="3" name="Content Placeholder 2"/>
          <p:cNvSpPr>
            <a:spLocks noGrp="1"/>
          </p:cNvSpPr>
          <p:nvPr>
            <p:ph idx="1"/>
          </p:nvPr>
        </p:nvSpPr>
        <p:spPr/>
        <p:txBody>
          <a:bodyPr>
            <a:normAutofit fontScale="92500"/>
          </a:bodyPr>
          <a:lstStyle/>
          <a:p>
            <a:r>
              <a:rPr lang="en-US" b="1" dirty="0" smtClean="0"/>
              <a:t> </a:t>
            </a:r>
            <a:r>
              <a:rPr lang="en-US" b="1" u="sng" dirty="0" smtClean="0">
                <a:hlinkClick r:id="rId2"/>
              </a:rPr>
              <a:t>http://www.youtube.com/watch?v=tbUVNBSwyLQ</a:t>
            </a:r>
            <a:endParaRPr lang="en-US" dirty="0" smtClean="0"/>
          </a:p>
          <a:p>
            <a:r>
              <a:rPr lang="en-US" dirty="0" smtClean="0"/>
              <a:t>The above video shows the rice cycle in 112 days. It is a Time lapse so it is sped up. </a:t>
            </a:r>
          </a:p>
          <a:p>
            <a:pPr lvl="0"/>
            <a:r>
              <a:rPr lang="en-US" dirty="0" smtClean="0"/>
              <a:t>How many hours would 112 days really be? </a:t>
            </a:r>
          </a:p>
          <a:p>
            <a:r>
              <a:rPr lang="en-US" b="1" dirty="0" smtClean="0"/>
              <a:t>Read pages 16-17 and solve the table about Vietnam’s rice harvests below. Then create a bar graph about the information in the table. Show each season and year in your graph. Be sure to Round each number to the tenths place before you graph.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Delta Ducks</a:t>
            </a:r>
            <a:endParaRPr lang="en-US" dirty="0"/>
          </a:p>
        </p:txBody>
      </p:sp>
      <p:sp>
        <p:nvSpPr>
          <p:cNvPr id="2" name="Content Placeholder 1"/>
          <p:cNvSpPr>
            <a:spLocks noGrp="1"/>
          </p:cNvSpPr>
          <p:nvPr>
            <p:ph idx="1"/>
          </p:nvPr>
        </p:nvSpPr>
        <p:spPr/>
        <p:txBody>
          <a:bodyPr>
            <a:normAutofit fontScale="77500" lnSpcReduction="20000"/>
          </a:bodyPr>
          <a:lstStyle/>
          <a:p>
            <a:r>
              <a:rPr lang="en-US" dirty="0" smtClean="0"/>
              <a:t> </a:t>
            </a:r>
            <a:r>
              <a:rPr lang="en-US" u="sng" dirty="0" smtClean="0">
                <a:hlinkClick r:id="rId2"/>
              </a:rPr>
              <a:t>http://www.youtube.com/watch?v=HfcTwCzs17Q</a:t>
            </a:r>
            <a:endParaRPr lang="en-US" dirty="0" smtClean="0"/>
          </a:p>
          <a:p>
            <a:r>
              <a:rPr lang="en-US" dirty="0" smtClean="0"/>
              <a:t>Read pages 18-19 and answer the following questions.</a:t>
            </a:r>
          </a:p>
          <a:p>
            <a:pPr lvl="0"/>
            <a:r>
              <a:rPr lang="en-US" dirty="0" smtClean="0"/>
              <a:t>How many eggs will a layer duck produce in 4 </a:t>
            </a:r>
            <a:r>
              <a:rPr lang="en-US" dirty="0" smtClean="0"/>
              <a:t>years</a:t>
            </a:r>
            <a:endParaRPr lang="en-US" dirty="0" smtClean="0"/>
          </a:p>
          <a:p>
            <a:pPr lvl="0"/>
            <a:r>
              <a:rPr lang="en-US" dirty="0" smtClean="0"/>
              <a:t>How many pounds would all the eggs weigh together?(use answer from question 1) </a:t>
            </a:r>
            <a:r>
              <a:rPr lang="en-US" dirty="0" smtClean="0"/>
              <a:t>___________________</a:t>
            </a:r>
            <a:endParaRPr lang="en-US" dirty="0" smtClean="0"/>
          </a:p>
          <a:p>
            <a:pPr lvl="0"/>
            <a:r>
              <a:rPr lang="en-US" dirty="0" smtClean="0"/>
              <a:t>The farmers love having the ducks around for more than just food. Discuss what you think the ducks do for the farm that </a:t>
            </a:r>
            <a:r>
              <a:rPr lang="en-US" dirty="0" smtClean="0"/>
              <a:t>farmers enjoy</a:t>
            </a:r>
          </a:p>
          <a:p>
            <a:pPr lvl="0"/>
            <a:r>
              <a:rPr lang="en-US" dirty="0" smtClean="0"/>
              <a:t> </a:t>
            </a:r>
            <a:r>
              <a:rPr lang="en-US" dirty="0" smtClean="0"/>
              <a:t>Divide 4 by 1/3 </a:t>
            </a:r>
            <a:r>
              <a:rPr lang="en-US" dirty="0" smtClean="0"/>
              <a:t>____________________</a:t>
            </a:r>
            <a:r>
              <a:rPr lang="en-US" dirty="0" smtClean="0"/>
              <a:t> </a:t>
            </a:r>
          </a:p>
          <a:p>
            <a:pPr lvl="0"/>
            <a:r>
              <a:rPr lang="en-US" dirty="0" smtClean="0"/>
              <a:t>Kim has 6 hard boiled duck eggs. If the eggs are divided in half, how many friends can have 1/3 of a hard-boiled egg? Draw a diagram to help solve the problem</a:t>
            </a:r>
            <a:r>
              <a:rPr lang="en-US" dirty="0" smtClean="0"/>
              <a:t>.</a:t>
            </a:r>
            <a:endParaRPr lang="en-US" dirty="0" smtClean="0"/>
          </a:p>
          <a:p>
            <a:pPr lvl="0"/>
            <a:r>
              <a:rPr lang="en-US" dirty="0" smtClean="0"/>
              <a:t>Kim has an egg carton that is ¾ full. A full carton holds 12 eggs. How many eggs are in the carton? Draw a diagram to help you solve the problem. </a:t>
            </a:r>
          </a:p>
          <a:p>
            <a:pPr lvl="0"/>
            <a:r>
              <a:rPr lang="en-US" dirty="0" smtClean="0"/>
              <a:t> Multiply 12 and ¾ =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Friendship Bridges</a:t>
            </a:r>
            <a:endParaRPr lang="en-US" dirty="0"/>
          </a:p>
        </p:txBody>
      </p:sp>
      <p:sp>
        <p:nvSpPr>
          <p:cNvPr id="2" name="Content Placeholder 1"/>
          <p:cNvSpPr>
            <a:spLocks noGrp="1"/>
          </p:cNvSpPr>
          <p:nvPr>
            <p:ph idx="1"/>
          </p:nvPr>
        </p:nvSpPr>
        <p:spPr/>
        <p:txBody>
          <a:bodyPr>
            <a:normAutofit fontScale="85000" lnSpcReduction="20000"/>
          </a:bodyPr>
          <a:lstStyle/>
          <a:p>
            <a:r>
              <a:rPr lang="en-US" b="1" dirty="0" smtClean="0"/>
              <a:t> </a:t>
            </a:r>
            <a:r>
              <a:rPr lang="en-US" b="1" u="sng" dirty="0" smtClean="0">
                <a:hlinkClick r:id="rId2"/>
              </a:rPr>
              <a:t>http://www.youtube.com/watch?v=QgJk_WszaSE</a:t>
            </a:r>
            <a:endParaRPr lang="en-US" dirty="0" smtClean="0"/>
          </a:p>
          <a:p>
            <a:r>
              <a:rPr lang="en-US" dirty="0" smtClean="0"/>
              <a:t>The above video gives you a nice look at one of the Friendship bridges. </a:t>
            </a:r>
          </a:p>
          <a:p>
            <a:r>
              <a:rPr lang="en-US" b="1" dirty="0" smtClean="0"/>
              <a:t>Read pages 20 and 21 then answer the questions below. </a:t>
            </a:r>
            <a:endParaRPr lang="en-US" dirty="0" smtClean="0"/>
          </a:p>
          <a:p>
            <a:pPr lvl="0"/>
            <a:r>
              <a:rPr lang="en-US" dirty="0" smtClean="0"/>
              <a:t>Nearly 60,000 people travel by vehicle across the bridges each day. On average how long would it take for one million people to cross?_____________________________________</a:t>
            </a:r>
          </a:p>
          <a:p>
            <a:pPr lvl="0"/>
            <a:r>
              <a:rPr lang="en-US" dirty="0" smtClean="0"/>
              <a:t>Look at the two bridges on pages 20 and 21. Discuss the differences with your group. What is the difference in cost between both of them? </a:t>
            </a:r>
            <a:r>
              <a:rPr lang="en-US" dirty="0" smtClean="0"/>
              <a:t>How </a:t>
            </a:r>
            <a:r>
              <a:rPr lang="en-US" dirty="0" smtClean="0"/>
              <a:t>long are both of the Friendship bridges on pages 20-21?</a:t>
            </a:r>
          </a:p>
          <a:p>
            <a:pPr lvl="0"/>
            <a:r>
              <a:rPr lang="en-US" dirty="0" smtClean="0"/>
              <a:t>Together </a:t>
            </a:r>
            <a:r>
              <a:rPr lang="en-US" dirty="0" smtClean="0"/>
              <a:t>how many feet long are the bridges?</a:t>
            </a:r>
          </a:p>
          <a:p>
            <a:pPr lvl="0"/>
            <a:r>
              <a:rPr lang="en-US" dirty="0" smtClean="0"/>
              <a:t>How </a:t>
            </a:r>
            <a:r>
              <a:rPr lang="en-US" dirty="0" smtClean="0"/>
              <a:t>many miles long are the bridges?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for Concern</a:t>
            </a:r>
            <a:endParaRPr lang="en-US" dirty="0"/>
          </a:p>
        </p:txBody>
      </p:sp>
      <p:sp>
        <p:nvSpPr>
          <p:cNvPr id="3" name="Content Placeholder 2"/>
          <p:cNvSpPr>
            <a:spLocks noGrp="1"/>
          </p:cNvSpPr>
          <p:nvPr>
            <p:ph idx="1"/>
          </p:nvPr>
        </p:nvSpPr>
        <p:spPr/>
        <p:txBody>
          <a:bodyPr/>
          <a:lstStyle/>
          <a:p>
            <a:r>
              <a:rPr lang="en-US" b="1" dirty="0" smtClean="0"/>
              <a:t>Read </a:t>
            </a:r>
            <a:r>
              <a:rPr lang="en-US" b="1" dirty="0" smtClean="0"/>
              <a:t>page 23 then answer the questions. </a:t>
            </a:r>
            <a:endParaRPr lang="en-US" dirty="0" smtClean="0"/>
          </a:p>
          <a:p>
            <a:r>
              <a:rPr lang="en-US" u="sng" dirty="0" smtClean="0">
                <a:hlinkClick r:id="rId2"/>
              </a:rPr>
              <a:t>http://www.youtube.com/watch?v=xQ5BN_xMgq0</a:t>
            </a:r>
            <a:r>
              <a:rPr lang="en-US" dirty="0" smtClean="0"/>
              <a:t> dolphin swimming in the Mekong.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Mighty Mekong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Mekong is the longest river in Southeast Asia. It is Fed by Glaciers in Tibet. The river twists and turns for about 2,600 miles, rushing through gorges in China and flowing through jungles in Laos. It tumbles over waterfalls in Cambodia before reaching the flat plain of reeds in southern Vietnam. There, the Mekong fans out in a huge delta before draining into the South China Sea. </a:t>
            </a:r>
          </a:p>
          <a:p>
            <a:r>
              <a:rPr lang="en-US" dirty="0" smtClean="0"/>
              <a:t>The Mekong River is a vitally important source of water and food for the people of Cambodia. It is the home of several species of fish that can grow to gigantic proportions. The Mekong giant catfish is the largest native fish in Cambodia. IT is also the largest freshwater fish without scales in the world. </a:t>
            </a:r>
          </a:p>
          <a:p>
            <a:r>
              <a:rPr lang="en-US" dirty="0" smtClean="0"/>
              <a:t>	Begin your center by doing a picture walk through your guidebook.  Look at the pictures, read the captions, and write down some questions you have and hope to have answered after completing this center.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Mekong River</a:t>
            </a:r>
            <a:endParaRPr lang="en-US" dirty="0"/>
          </a:p>
        </p:txBody>
      </p:sp>
      <p:sp>
        <p:nvSpPr>
          <p:cNvPr id="3" name="Content Placeholder 2"/>
          <p:cNvSpPr>
            <a:spLocks noGrp="1"/>
          </p:cNvSpPr>
          <p:nvPr>
            <p:ph idx="1"/>
          </p:nvPr>
        </p:nvSpPr>
        <p:spPr/>
        <p:txBody>
          <a:bodyPr>
            <a:normAutofit/>
          </a:bodyPr>
          <a:lstStyle/>
          <a:p>
            <a:r>
              <a:rPr lang="en-US" u="sng" dirty="0" smtClean="0">
                <a:hlinkClick r:id="rId2"/>
              </a:rPr>
              <a:t>http://www.youtube.com/watch?v=4C2XJpwUW2o</a:t>
            </a:r>
            <a:endParaRPr lang="en-US" dirty="0" smtClean="0"/>
          </a:p>
          <a:p>
            <a:r>
              <a:rPr lang="en-US" dirty="0" smtClean="0"/>
              <a:t>This is a short video that shows parts of the Mekong River. What do you notice about the land around the river? What types of animals do you think would live in or around the Mekong? What do you think the temperature is?</a:t>
            </a:r>
          </a:p>
          <a:p>
            <a:pPr lvl="0"/>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A River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Read pages 4-7 and answer the following questions.</a:t>
            </a:r>
            <a:endParaRPr lang="en-US" dirty="0" smtClean="0"/>
          </a:p>
          <a:p>
            <a:pPr lvl="0"/>
            <a:r>
              <a:rPr lang="en-US" dirty="0" smtClean="0"/>
              <a:t>Compare the length of the Mekong (page 4) and the rivers on page 6. About how much longer or shorter is the Mekong than each of the other rivers? </a:t>
            </a:r>
            <a:r>
              <a:rPr lang="en-US" dirty="0" smtClean="0"/>
              <a:t>List </a:t>
            </a:r>
            <a:r>
              <a:rPr lang="en-US" dirty="0" smtClean="0"/>
              <a:t>the rivers from the chart on page 6. </a:t>
            </a:r>
          </a:p>
          <a:p>
            <a:pPr lvl="0"/>
            <a:r>
              <a:rPr lang="en-US" dirty="0" smtClean="0"/>
              <a:t>In order of length, longest to </a:t>
            </a:r>
            <a:r>
              <a:rPr lang="en-US" dirty="0" smtClean="0"/>
              <a:t>shortest.</a:t>
            </a:r>
            <a:endParaRPr lang="en-US" dirty="0" smtClean="0"/>
          </a:p>
          <a:p>
            <a:pPr lvl="0"/>
            <a:r>
              <a:rPr lang="en-US" dirty="0" smtClean="0"/>
              <a:t>In order of discharge, from greatest volume to least </a:t>
            </a:r>
            <a:r>
              <a:rPr lang="en-US" dirty="0" err="1" smtClean="0"/>
              <a:t>volumeOn</a:t>
            </a:r>
            <a:r>
              <a:rPr lang="en-US" dirty="0" smtClean="0"/>
              <a:t> </a:t>
            </a:r>
            <a:r>
              <a:rPr lang="en-US" dirty="0" smtClean="0"/>
              <a:t>average, how many cubic feet of water does the Nile discharge into the sea</a:t>
            </a:r>
          </a:p>
          <a:p>
            <a:pPr lvl="0"/>
            <a:r>
              <a:rPr lang="en-US" dirty="0" smtClean="0"/>
              <a:t>Each minute?______________________________________________</a:t>
            </a:r>
          </a:p>
          <a:p>
            <a:pPr lvl="0"/>
            <a:r>
              <a:rPr lang="en-US" dirty="0" smtClean="0"/>
              <a:t>Each hour?________________________________________________</a:t>
            </a:r>
          </a:p>
          <a:p>
            <a:pPr lvl="0"/>
            <a:r>
              <a:rPr lang="en-US" dirty="0" smtClean="0"/>
              <a:t>Each day</a:t>
            </a:r>
            <a:r>
              <a:rPr lang="en-US" dirty="0" smtClean="0"/>
              <a:t>?_________________________________________________</a:t>
            </a:r>
            <a:endParaRPr lang="en-US" dirty="0" smtClean="0"/>
          </a:p>
          <a:p>
            <a:r>
              <a:rPr lang="en-US" dirty="0" smtClean="0"/>
              <a:t>How much more water does the Amazon discharge each second than all the other rivers in the chart combined?___________________________________________________</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 the River</a:t>
            </a:r>
            <a:endParaRPr lang="en-US" dirty="0"/>
          </a:p>
        </p:txBody>
      </p:sp>
      <p:sp>
        <p:nvSpPr>
          <p:cNvPr id="3" name="Content Placeholder 2"/>
          <p:cNvSpPr>
            <a:spLocks noGrp="1"/>
          </p:cNvSpPr>
          <p:nvPr>
            <p:ph idx="1"/>
          </p:nvPr>
        </p:nvSpPr>
        <p:spPr/>
        <p:txBody>
          <a:bodyPr>
            <a:normAutofit/>
          </a:bodyPr>
          <a:lstStyle/>
          <a:p>
            <a:r>
              <a:rPr lang="en-US" b="1" u="sng" dirty="0" smtClean="0">
                <a:hlinkClick r:id="rId2"/>
              </a:rPr>
              <a:t>http://www.youtube.com/watch?v=0BatNeIDbdw</a:t>
            </a:r>
            <a:endParaRPr lang="en-US" dirty="0" smtClean="0"/>
          </a:p>
          <a:p>
            <a:r>
              <a:rPr lang="en-US" b="1" dirty="0" smtClean="0"/>
              <a:t>Read Pages 8-9 and answer the following questions</a:t>
            </a:r>
            <a:endParaRPr lang="en-US" dirty="0" smtClean="0"/>
          </a:p>
          <a:p>
            <a:pPr lvl="0"/>
            <a:r>
              <a:rPr lang="en-US" dirty="0" smtClean="0"/>
              <a:t>After watching the video about the </a:t>
            </a:r>
            <a:r>
              <a:rPr lang="en-US" dirty="0" err="1" smtClean="0"/>
              <a:t>Khone</a:t>
            </a:r>
            <a:r>
              <a:rPr lang="en-US" dirty="0" smtClean="0"/>
              <a:t> Falls discuss why the French stopped looking for a route when they found the falls. How many years have passed since the French expedition up the Mekong?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Quicksand</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hlinkClick r:id="rId2"/>
              </a:rPr>
              <a:t>http://www.youtube.com/watch?v=JHCW_bqWLTo</a:t>
            </a:r>
            <a:endParaRPr lang="en-US" dirty="0" smtClean="0"/>
          </a:p>
          <a:p>
            <a:r>
              <a:rPr lang="en-US" dirty="0" smtClean="0"/>
              <a:t>Usually people and animals die in quicksand from dehydration. This is because you are denser than the quicksand. It’s not really possible to drown in quicksand. Getting out is hard, the lack of water or too much sun exposure can kill you. </a:t>
            </a:r>
          </a:p>
          <a:p>
            <a:pPr lvl="0"/>
            <a:r>
              <a:rPr lang="en-US" dirty="0" smtClean="0"/>
              <a:t>It takes about 1 week (7 days) for someone to die of dehydration. How long is this in?</a:t>
            </a:r>
          </a:p>
          <a:p>
            <a:pPr lvl="0"/>
            <a:r>
              <a:rPr lang="en-US" dirty="0" smtClean="0"/>
              <a:t>Hours</a:t>
            </a:r>
            <a:r>
              <a:rPr lang="en-US" b="1" dirty="0" smtClean="0"/>
              <a:t>____________________________________________</a:t>
            </a:r>
            <a:endParaRPr lang="en-US" dirty="0" smtClean="0"/>
          </a:p>
          <a:p>
            <a:pPr lvl="0"/>
            <a:r>
              <a:rPr lang="en-US" dirty="0" smtClean="0"/>
              <a:t>Minuets</a:t>
            </a:r>
            <a:r>
              <a:rPr lang="en-US" b="1" dirty="0" smtClean="0"/>
              <a:t>__________________________________________</a:t>
            </a:r>
            <a:endParaRPr lang="en-US" dirty="0" smtClean="0"/>
          </a:p>
          <a:p>
            <a:pPr lvl="0"/>
            <a:r>
              <a:rPr lang="en-US" dirty="0" smtClean="0"/>
              <a:t>Seconds</a:t>
            </a:r>
            <a:r>
              <a:rPr lang="en-US" b="1" dirty="0" smtClean="0"/>
              <a:t>__________________________________________</a:t>
            </a:r>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Giants of the </a:t>
            </a:r>
            <a:r>
              <a:rPr lang="en-US" dirty="0" err="1" smtClean="0"/>
              <a:t>MeKong</a:t>
            </a:r>
            <a:endParaRPr lang="en-US" dirty="0"/>
          </a:p>
        </p:txBody>
      </p:sp>
      <p:sp>
        <p:nvSpPr>
          <p:cNvPr id="3" name="Content Placeholder 2"/>
          <p:cNvSpPr>
            <a:spLocks noGrp="1"/>
          </p:cNvSpPr>
          <p:nvPr>
            <p:ph idx="1"/>
          </p:nvPr>
        </p:nvSpPr>
        <p:spPr/>
        <p:txBody>
          <a:bodyPr>
            <a:normAutofit fontScale="55000" lnSpcReduction="20000"/>
          </a:bodyPr>
          <a:lstStyle/>
          <a:p>
            <a:r>
              <a:rPr lang="en-US" sz="2800" b="1" dirty="0" smtClean="0"/>
              <a:t>Giants of the Mekong</a:t>
            </a:r>
            <a:endParaRPr lang="en-US" sz="2800" dirty="0" smtClean="0"/>
          </a:p>
          <a:p>
            <a:r>
              <a:rPr lang="en-US" sz="2800" u="sng" dirty="0" smtClean="0">
                <a:hlinkClick r:id="rId2"/>
              </a:rPr>
              <a:t>http://www.youtube.com/watch?v=zyeL7nmy9-8</a:t>
            </a:r>
            <a:endParaRPr lang="en-US" sz="2800" dirty="0" smtClean="0"/>
          </a:p>
          <a:p>
            <a:r>
              <a:rPr lang="en-US" sz="2800" dirty="0" smtClean="0"/>
              <a:t>Man that’s one big fish! Discuss the biggest fish you ever caught in Parker. How much more do you think the Mekong Catfish weighs than your fish?______________________________</a:t>
            </a:r>
          </a:p>
          <a:p>
            <a:r>
              <a:rPr lang="en-US" sz="2800" b="1" dirty="0" smtClean="0"/>
              <a:t>Read pages 10-11 then answer the questions. </a:t>
            </a:r>
            <a:endParaRPr lang="en-US" sz="2800" dirty="0" smtClean="0"/>
          </a:p>
          <a:p>
            <a:pPr lvl="0"/>
            <a:r>
              <a:rPr lang="en-US" sz="2800" dirty="0" smtClean="0"/>
              <a:t>In central Cambodia the average person eats 2 ¾ pounds of fish each week. About how many people would a 650 pound </a:t>
            </a:r>
            <a:r>
              <a:rPr lang="en-US" sz="2800" dirty="0" err="1" smtClean="0"/>
              <a:t>catfishfeed</a:t>
            </a:r>
            <a:r>
              <a:rPr lang="en-US" sz="2800" dirty="0" smtClean="0"/>
              <a:t>? </a:t>
            </a:r>
          </a:p>
          <a:p>
            <a:pPr lvl="0"/>
            <a:r>
              <a:rPr lang="en-US" sz="2800" dirty="0" smtClean="0"/>
              <a:t>Convert 2 ¾ into an improper fraction. </a:t>
            </a:r>
          </a:p>
          <a:p>
            <a:pPr lvl="0"/>
            <a:r>
              <a:rPr lang="en-US" sz="2800" dirty="0" smtClean="0"/>
              <a:t>Suppose </a:t>
            </a:r>
            <a:r>
              <a:rPr lang="en-US" sz="2800" dirty="0" smtClean="0"/>
              <a:t>a giant Siamese carp weighing 200 pounds was to be evenly divided among 12 people. How much of the fish would each person get? Write your answer as an improper fraction and mixed number. </a:t>
            </a:r>
            <a:r>
              <a:rPr lang="en-US" sz="2800" dirty="0" smtClean="0"/>
              <a:t>A </a:t>
            </a:r>
            <a:r>
              <a:rPr lang="en-US" sz="2800" dirty="0" smtClean="0"/>
              <a:t>giant fresh water stingray measuring 11 ¼ feet long was caught in the Mekong River. Write this length as an improper fraction._____________________________________________________ </a:t>
            </a:r>
          </a:p>
          <a:p>
            <a:r>
              <a:rPr lang="en-US" sz="2800" dirty="0" smtClean="0"/>
              <a:t>Write the following numbers as improper fractions.</a:t>
            </a:r>
          </a:p>
          <a:p>
            <a:pPr lvl="0"/>
            <a:r>
              <a:rPr lang="en-US" sz="2800" dirty="0" smtClean="0"/>
              <a:t>4 6/7 _________________</a:t>
            </a:r>
          </a:p>
          <a:p>
            <a:pPr lvl="0"/>
            <a:r>
              <a:rPr lang="en-US" sz="2800" dirty="0" smtClean="0"/>
              <a:t>3 2/3 _________________</a:t>
            </a:r>
          </a:p>
          <a:p>
            <a:pPr lvl="0"/>
            <a:r>
              <a:rPr lang="en-US" sz="2800" dirty="0" smtClean="0"/>
              <a:t>7 5/8_________________</a:t>
            </a:r>
          </a:p>
          <a:p>
            <a:pPr lvl="0"/>
            <a:r>
              <a:rPr lang="en-US" sz="2800" dirty="0" smtClean="0"/>
              <a:t>2 4/5_________________</a:t>
            </a:r>
          </a:p>
          <a:p>
            <a:pPr lvl="0"/>
            <a:r>
              <a:rPr lang="en-US" sz="2800" dirty="0" smtClean="0"/>
              <a:t>1 7/9_________________</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Rice Basket</a:t>
            </a:r>
            <a:endParaRPr lang="en-US" dirty="0"/>
          </a:p>
        </p:txBody>
      </p:sp>
      <p:sp>
        <p:nvSpPr>
          <p:cNvPr id="3" name="Content Placeholder 2"/>
          <p:cNvSpPr>
            <a:spLocks noGrp="1"/>
          </p:cNvSpPr>
          <p:nvPr>
            <p:ph idx="1"/>
          </p:nvPr>
        </p:nvSpPr>
        <p:spPr/>
        <p:txBody>
          <a:bodyPr>
            <a:normAutofit/>
          </a:bodyPr>
          <a:lstStyle/>
          <a:p>
            <a:r>
              <a:rPr lang="en-US" b="1" u="sng" dirty="0" smtClean="0">
                <a:hlinkClick r:id="rId2"/>
              </a:rPr>
              <a:t>http://www.youtube.com/watch?v=fcrwBSpI-I8</a:t>
            </a:r>
            <a:endParaRPr lang="en-US" dirty="0" smtClean="0"/>
          </a:p>
          <a:p>
            <a:r>
              <a:rPr lang="en-US" b="1" dirty="0" smtClean="0"/>
              <a:t>Read pages 12-13 and answer the following questions.  </a:t>
            </a:r>
            <a:endParaRPr lang="en-US" dirty="0" smtClean="0"/>
          </a:p>
          <a:p>
            <a:pPr lvl="0"/>
            <a:r>
              <a:rPr lang="en-US" dirty="0" smtClean="0"/>
              <a:t>It’s amazing that Asian farmers grow 90% of the world’s rice. Convert 90% to a decimal and a fraction. Be sure to put it in simplest form. </a:t>
            </a:r>
          </a:p>
          <a:p>
            <a:pPr lvl="0"/>
            <a:r>
              <a:rPr lang="en-US" dirty="0" smtClean="0"/>
              <a:t>In </a:t>
            </a:r>
            <a:r>
              <a:rPr lang="en-US" dirty="0" smtClean="0"/>
              <a:t>2004 the world’s total rice harvest was a near record 611 million tons. What would this be in pounds and ounces? </a:t>
            </a:r>
          </a:p>
          <a:p>
            <a:pPr lvl="0"/>
            <a:r>
              <a:rPr lang="en-US" dirty="0" smtClean="0"/>
              <a:t>Figure </a:t>
            </a:r>
            <a:r>
              <a:rPr lang="en-US" dirty="0" smtClean="0"/>
              <a:t>out the missing numbers from the table below.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Grains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Read pages 14-15 and complete the questions. </a:t>
            </a:r>
            <a:endParaRPr lang="en-US" dirty="0" smtClean="0"/>
          </a:p>
          <a:p>
            <a:pPr lvl="0"/>
            <a:r>
              <a:rPr lang="en-US" dirty="0" smtClean="0"/>
              <a:t>In some Asian languages words for rice and food are the same. Discuss some homonyms (words that have more than one meaning in the English language). Make a list of at least 5 different words. One example would be the word bat. This could be a baseball bat or a night time flyer. </a:t>
            </a:r>
          </a:p>
          <a:p>
            <a:pPr lvl="0"/>
            <a:r>
              <a:rPr lang="en-US" dirty="0" smtClean="0"/>
              <a:t>Pretend that you put all the letters from your list in a hat and pulled randomly. What is the probability that you would get a vowel</a:t>
            </a:r>
            <a:r>
              <a:rPr lang="en-US" dirty="0" smtClean="0"/>
              <a:t>?______________________________________________________</a:t>
            </a:r>
            <a:endParaRPr lang="en-US" dirty="0" smtClean="0"/>
          </a:p>
          <a:p>
            <a:pPr lvl="0"/>
            <a:r>
              <a:rPr lang="en-US" dirty="0" smtClean="0"/>
              <a:t>Pretend that you put all the letters from your list in a hat and pulled randomly. What is the probability that you would get a consonant?_________________________________________________</a:t>
            </a:r>
          </a:p>
          <a:p>
            <a:pPr lvl="0"/>
            <a:r>
              <a:rPr lang="en-US" dirty="0" smtClean="0"/>
              <a:t>Look </a:t>
            </a:r>
            <a:r>
              <a:rPr lang="en-US" dirty="0" smtClean="0"/>
              <a:t>at the average monthly rainfall graph on page 15. Which month has the most rainfall</a:t>
            </a:r>
            <a:r>
              <a:rPr lang="en-US" dirty="0" smtClean="0"/>
              <a:t>?________________________________</a:t>
            </a:r>
            <a:endParaRPr lang="en-US" dirty="0" smtClean="0"/>
          </a:p>
          <a:p>
            <a:pPr lvl="0"/>
            <a:r>
              <a:rPr lang="en-US" dirty="0" smtClean="0"/>
              <a:t>Look at the average monthly maximum temperature graph on page 15. What month is the hottest?_____________________________________________________</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TotalTime>
  <Words>1083</Words>
  <Application>Microsoft Office PowerPoint</Application>
  <PresentationFormat>On-screen Show (4:3)</PresentationFormat>
  <Paragraphs>82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Math Literature Units</vt:lpstr>
      <vt:lpstr>The Mighty Mekong</vt:lpstr>
      <vt:lpstr>The Mekong River</vt:lpstr>
      <vt:lpstr>Measuring A River</vt:lpstr>
      <vt:lpstr>Up the River</vt:lpstr>
      <vt:lpstr>Quicksand</vt:lpstr>
      <vt:lpstr>Giants of the MeKong</vt:lpstr>
      <vt:lpstr>Rice Basket</vt:lpstr>
      <vt:lpstr>Ancient Grains</vt:lpstr>
      <vt:lpstr>Increasing the Yield</vt:lpstr>
      <vt:lpstr>Delta Ducks</vt:lpstr>
      <vt:lpstr>Friendship Bridges</vt:lpstr>
      <vt:lpstr>Cause for Concern</vt:lpstr>
    </vt:vector>
  </TitlesOfParts>
  <Company>Parker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Literature Units</dc:title>
  <dc:creator>Installer</dc:creator>
  <cp:lastModifiedBy>Installer</cp:lastModifiedBy>
  <cp:revision>5</cp:revision>
  <dcterms:created xsi:type="dcterms:W3CDTF">2014-04-23T01:49:21Z</dcterms:created>
  <dcterms:modified xsi:type="dcterms:W3CDTF">2014-04-23T02:26:35Z</dcterms:modified>
</cp:coreProperties>
</file>