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0" r:id="rId7"/>
    <p:sldId id="261"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21AAA65-695F-4ABB-9312-C649DE8EB7FB}" type="datetimeFigureOut">
              <a:rPr lang="en-US" smtClean="0"/>
              <a:t>4/22/2014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2F3E58F-9989-4AEA-A210-57D453FDEC3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1AAA65-695F-4ABB-9312-C649DE8EB7FB}" type="datetimeFigureOut">
              <a:rPr lang="en-US" smtClean="0"/>
              <a:t>4/22/2014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2F3E58F-9989-4AEA-A210-57D453FDEC3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1AAA65-695F-4ABB-9312-C649DE8EB7FB}" type="datetimeFigureOut">
              <a:rPr lang="en-US" smtClean="0"/>
              <a:t>4/22/2014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2F3E58F-9989-4AEA-A210-57D453FDEC3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1AAA65-695F-4ABB-9312-C649DE8EB7FB}" type="datetimeFigureOut">
              <a:rPr lang="en-US" smtClean="0"/>
              <a:t>4/22/2014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2F3E58F-9989-4AEA-A210-57D453FDEC30}"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21AAA65-695F-4ABB-9312-C649DE8EB7FB}" type="datetimeFigureOut">
              <a:rPr lang="en-US" smtClean="0"/>
              <a:t>4/22/2014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2F3E58F-9989-4AEA-A210-57D453FDEC30}"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1AAA65-695F-4ABB-9312-C649DE8EB7FB}" type="datetimeFigureOut">
              <a:rPr lang="en-US" smtClean="0"/>
              <a:t>4/22/2014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2F3E58F-9989-4AEA-A210-57D453FDEC30}"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21AAA65-695F-4ABB-9312-C649DE8EB7FB}" type="datetimeFigureOut">
              <a:rPr lang="en-US" smtClean="0"/>
              <a:t>4/22/2014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2F3E58F-9989-4AEA-A210-57D453FDEC3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21AAA65-695F-4ABB-9312-C649DE8EB7FB}" type="datetimeFigureOut">
              <a:rPr lang="en-US" smtClean="0"/>
              <a:t>4/22/2014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2F3E58F-9989-4AEA-A210-57D453FDEC30}"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21AAA65-695F-4ABB-9312-C649DE8EB7FB}" type="datetimeFigureOut">
              <a:rPr lang="en-US" smtClean="0"/>
              <a:t>4/22/2014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2F3E58F-9989-4AEA-A210-57D453FDEC3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21AAA65-695F-4ABB-9312-C649DE8EB7FB}" type="datetimeFigureOut">
              <a:rPr lang="en-US" smtClean="0"/>
              <a:t>4/22/2014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2F3E58F-9989-4AEA-A210-57D453FDEC3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21AAA65-695F-4ABB-9312-C649DE8EB7FB}" type="datetimeFigureOut">
              <a:rPr lang="en-US" smtClean="0"/>
              <a:t>4/22/2014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2F3E58F-9989-4AEA-A210-57D453FDEC30}"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21AAA65-695F-4ABB-9312-C649DE8EB7FB}" type="datetimeFigureOut">
              <a:rPr lang="en-US" smtClean="0"/>
              <a:t>4/22/2014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F3E58F-9989-4AEA-A210-57D453FDEC3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fn-pktJGPy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youtube.com/watch?v=moCb9bamGK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JUKhfh-0W2k" TargetMode="External"/><Relationship Id="rId2" Type="http://schemas.openxmlformats.org/officeDocument/2006/relationships/hyperlink" Target="https://www.youtube.com/watch?v=kyvw6G9Max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Math Literature Units</a:t>
            </a:r>
            <a:endParaRPr lang="en-US" dirty="0"/>
          </a:p>
        </p:txBody>
      </p:sp>
      <p:sp>
        <p:nvSpPr>
          <p:cNvPr id="3" name="Subtitle 2"/>
          <p:cNvSpPr>
            <a:spLocks noGrp="1"/>
          </p:cNvSpPr>
          <p:nvPr>
            <p:ph type="subTitle" idx="1"/>
          </p:nvPr>
        </p:nvSpPr>
        <p:spPr/>
        <p:txBody>
          <a:bodyPr/>
          <a:lstStyle/>
          <a:p>
            <a:r>
              <a:rPr lang="en-US" dirty="0" smtClean="0"/>
              <a:t>5</a:t>
            </a:r>
            <a:r>
              <a:rPr lang="en-US" baseline="30000" dirty="0" smtClean="0"/>
              <a:t>th</a:t>
            </a:r>
            <a:r>
              <a:rPr lang="en-US" dirty="0" smtClean="0"/>
              <a:t> grade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Using the Mayan and Aztec influences, create your own calendar with images. Be sure to give a key for the symbols and for the value of each symbol. </a:t>
            </a:r>
            <a:endParaRPr lang="en-US" dirty="0"/>
          </a:p>
          <a:p>
            <a:endParaRPr lang="en-US" dirty="0"/>
          </a:p>
        </p:txBody>
      </p:sp>
      <p:sp>
        <p:nvSpPr>
          <p:cNvPr id="2" name="Title 1"/>
          <p:cNvSpPr>
            <a:spLocks noGrp="1"/>
          </p:cNvSpPr>
          <p:nvPr>
            <p:ph type="title"/>
          </p:nvPr>
        </p:nvSpPr>
        <p:spPr/>
        <p:txBody>
          <a:bodyPr/>
          <a:lstStyle/>
          <a:p>
            <a:r>
              <a:rPr lang="en-US" dirty="0" smtClean="0"/>
              <a:t>Create a Calendar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a:t>Ancient Civilizations needed a way to keep track of days and numbers.   Earlier this year in social studies, we learned that the Aztec and the Mayan were one of the early cultures in Mexico. The Aztec and Mayan decided to create counting systems and calendars. Their creations are still important to how we use numbers and record data today.</a:t>
            </a:r>
          </a:p>
          <a:p>
            <a:r>
              <a:rPr lang="en-US" dirty="0"/>
              <a:t>	As you can see, math is everywhere and numbers are very important in our lives. Begin your center by doing a picture walk through your guidebook.  Look at the pictures, read the captions, and write down some questions you have and hope to have answered after completing this center.</a:t>
            </a:r>
          </a:p>
          <a:p>
            <a:endParaRPr lang="en-US" dirty="0"/>
          </a:p>
        </p:txBody>
      </p:sp>
      <p:sp>
        <p:nvSpPr>
          <p:cNvPr id="2" name="Title 1"/>
          <p:cNvSpPr>
            <a:spLocks noGrp="1"/>
          </p:cNvSpPr>
          <p:nvPr>
            <p:ph type="title"/>
          </p:nvPr>
        </p:nvSpPr>
        <p:spPr/>
        <p:txBody>
          <a:bodyPr/>
          <a:lstStyle/>
          <a:p>
            <a:r>
              <a:rPr lang="en-US" dirty="0" smtClean="0"/>
              <a:t>Keeping Records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a:t>Read pages 4 and 7 and watch the video.</a:t>
            </a:r>
            <a:endParaRPr lang="en-US" dirty="0"/>
          </a:p>
          <a:p>
            <a:r>
              <a:rPr lang="en-US" u="sng" dirty="0">
                <a:hlinkClick r:id="rId2"/>
              </a:rPr>
              <a:t>http://www.youtube.com/watch?v=fn-pktJGPy0</a:t>
            </a:r>
            <a:endParaRPr lang="en-US" dirty="0"/>
          </a:p>
          <a:p>
            <a:pPr lvl="0"/>
            <a:r>
              <a:rPr lang="en-US" dirty="0"/>
              <a:t>After watching the video and reading the pages, discuss what the Aztec and Mayan cultures are like. </a:t>
            </a:r>
            <a:endParaRPr lang="en-US" dirty="0" smtClean="0"/>
          </a:p>
          <a:p>
            <a:pPr lvl="0"/>
            <a:r>
              <a:rPr lang="en-US" dirty="0" smtClean="0"/>
              <a:t>How </a:t>
            </a:r>
            <a:r>
              <a:rPr lang="en-US" dirty="0"/>
              <a:t>many years ago did they exist</a:t>
            </a:r>
            <a:r>
              <a:rPr lang="en-US" dirty="0" smtClean="0"/>
              <a:t>?_____</a:t>
            </a:r>
            <a:endParaRPr lang="en-US" dirty="0"/>
          </a:p>
          <a:p>
            <a:pPr lvl="0"/>
            <a:r>
              <a:rPr lang="en-US" dirty="0"/>
              <a:t>They mention a ball game on page 7. Answer the question about how many basketball courts fit in the Mayan ball court. </a:t>
            </a:r>
            <a:r>
              <a:rPr lang="en-US" dirty="0" smtClean="0"/>
              <a:t>________________________________________</a:t>
            </a:r>
            <a:endParaRPr lang="en-US" dirty="0"/>
          </a:p>
          <a:p>
            <a:endParaRPr lang="en-US" dirty="0"/>
          </a:p>
        </p:txBody>
      </p:sp>
      <p:sp>
        <p:nvSpPr>
          <p:cNvPr id="2" name="Title 1"/>
          <p:cNvSpPr>
            <a:spLocks noGrp="1"/>
          </p:cNvSpPr>
          <p:nvPr>
            <p:ph type="title"/>
          </p:nvPr>
        </p:nvSpPr>
        <p:spPr/>
        <p:txBody>
          <a:bodyPr/>
          <a:lstStyle/>
          <a:p>
            <a:r>
              <a:rPr lang="en-US" dirty="0" smtClean="0"/>
              <a:t>Mayan and Aztec Numbers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Read pages 8 – 12 and watch the video below.</a:t>
            </a:r>
            <a:endParaRPr lang="en-US" dirty="0"/>
          </a:p>
          <a:p>
            <a:r>
              <a:rPr lang="en-US" u="sng" dirty="0">
                <a:hlinkClick r:id="rId2"/>
              </a:rPr>
              <a:t>http://www.youtube.com/watch?v=moCb9bamGKM</a:t>
            </a:r>
            <a:r>
              <a:rPr lang="en-US" dirty="0"/>
              <a:t> </a:t>
            </a:r>
          </a:p>
          <a:p>
            <a:r>
              <a:rPr lang="en-US" dirty="0" smtClean="0"/>
              <a:t>Then, answer the questions that follow.</a:t>
            </a:r>
            <a:endParaRPr lang="en-US" dirty="0"/>
          </a:p>
        </p:txBody>
      </p:sp>
      <p:sp>
        <p:nvSpPr>
          <p:cNvPr id="2" name="Title 1"/>
          <p:cNvSpPr>
            <a:spLocks noGrp="1"/>
          </p:cNvSpPr>
          <p:nvPr>
            <p:ph type="title"/>
          </p:nvPr>
        </p:nvSpPr>
        <p:spPr/>
        <p:txBody>
          <a:bodyPr/>
          <a:lstStyle/>
          <a:p>
            <a:r>
              <a:rPr lang="en-US" dirty="0" smtClean="0"/>
              <a:t>Mayan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lvl="0"/>
            <a:r>
              <a:rPr lang="en-US" dirty="0"/>
              <a:t> What do you notice about the Mayan number system? Is there any counting method you’ve used similar to it? _____________________________________________________________</a:t>
            </a:r>
            <a:endParaRPr lang="en-US" sz="2400" dirty="0"/>
          </a:p>
          <a:p>
            <a:pPr lvl="0"/>
            <a:r>
              <a:rPr lang="en-US" dirty="0"/>
              <a:t> Where would these numbers be useful? _____________________</a:t>
            </a:r>
            <a:endParaRPr lang="en-US" sz="2400" dirty="0"/>
          </a:p>
          <a:p>
            <a:pPr lvl="0"/>
            <a:r>
              <a:rPr lang="en-US" dirty="0"/>
              <a:t>Try these problems:</a:t>
            </a:r>
            <a:endParaRPr lang="en-US" sz="2400" dirty="0"/>
          </a:p>
          <a:p>
            <a:pPr lvl="1"/>
            <a:r>
              <a:rPr lang="en-US" dirty="0"/>
              <a:t>.. = ____				</a:t>
            </a:r>
            <a:r>
              <a:rPr lang="en-US" u="sng" dirty="0"/>
              <a:t>..</a:t>
            </a:r>
            <a:r>
              <a:rPr lang="en-US" dirty="0"/>
              <a:t> = </a:t>
            </a:r>
            <a:endParaRPr lang="en-US" sz="2000" dirty="0"/>
          </a:p>
          <a:p>
            <a:pPr lvl="1"/>
            <a:r>
              <a:rPr lang="en-US" dirty="0"/>
              <a:t>….</a:t>
            </a:r>
            <a:endParaRPr lang="en-US" sz="2000" dirty="0"/>
          </a:p>
          <a:p>
            <a:r>
              <a:rPr lang="en-US" u="sng" dirty="0"/>
              <a:t>..</a:t>
            </a:r>
            <a:endParaRPr lang="en-US" sz="2400" dirty="0"/>
          </a:p>
          <a:p>
            <a:r>
              <a:rPr lang="en-US" dirty="0"/>
              <a:t>.</a:t>
            </a:r>
            <a:endParaRPr lang="en-US" sz="2400" dirty="0"/>
          </a:p>
          <a:p>
            <a:r>
              <a:rPr lang="en-US" u="sng" dirty="0"/>
              <a:t>….</a:t>
            </a:r>
            <a:endParaRPr lang="en-US" sz="2400" dirty="0"/>
          </a:p>
          <a:p>
            <a:pPr lvl="1"/>
            <a:r>
              <a:rPr lang="en-US" dirty="0"/>
              <a:t>How would I write 467?</a:t>
            </a:r>
            <a:endParaRPr lang="en-US" sz="2000" dirty="0"/>
          </a:p>
          <a:p>
            <a:r>
              <a:rPr lang="en-US" dirty="0"/>
              <a:t>Think back to our base ten system. Earlier this year, we learned how multiplying by 10, 100, or 1000 changes a number. How is the way the Mayans write numbers similar to our place value system? </a:t>
            </a:r>
          </a:p>
        </p:txBody>
      </p:sp>
      <p:sp>
        <p:nvSpPr>
          <p:cNvPr id="2" name="Title 1"/>
          <p:cNvSpPr>
            <a:spLocks noGrp="1"/>
          </p:cNvSpPr>
          <p:nvPr>
            <p:ph type="title"/>
          </p:nvPr>
        </p:nvSpPr>
        <p:spPr/>
        <p:txBody>
          <a:bodyPr/>
          <a:lstStyle/>
          <a:p>
            <a:r>
              <a:rPr lang="en-US" dirty="0" smtClean="0"/>
              <a:t>Numbers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a:t>Read pages 14 – 15 and watch videos</a:t>
            </a:r>
          </a:p>
          <a:p>
            <a:r>
              <a:rPr lang="en-US" u="sng" dirty="0">
                <a:hlinkClick r:id="rId2"/>
              </a:rPr>
              <a:t>https://www.youtube.com/watch?v=kyvw6G9Max0</a:t>
            </a:r>
            <a:endParaRPr lang="en-US" dirty="0"/>
          </a:p>
          <a:p>
            <a:r>
              <a:rPr lang="en-US" u="sng" dirty="0">
                <a:hlinkClick r:id="rId3"/>
              </a:rPr>
              <a:t>http://www.youtube.com/watch?v=JUKhfh-0W2k</a:t>
            </a:r>
            <a:endParaRPr lang="en-US" dirty="0"/>
          </a:p>
          <a:p>
            <a:pPr lvl="0"/>
            <a:r>
              <a:rPr lang="en-US" dirty="0"/>
              <a:t>How many days are there in </a:t>
            </a:r>
            <a:r>
              <a:rPr lang="en-US" dirty="0" err="1"/>
              <a:t>Wayeb</a:t>
            </a:r>
            <a:r>
              <a:rPr lang="en-US" dirty="0"/>
              <a:t>? ________________________</a:t>
            </a:r>
          </a:p>
          <a:p>
            <a:pPr lvl="0"/>
            <a:r>
              <a:rPr lang="en-US" dirty="0"/>
              <a:t>Think about the pyramid in the picture on page 15. What is the name of the three dimensional figure?____________________</a:t>
            </a:r>
          </a:p>
          <a:p>
            <a:pPr lvl="0"/>
            <a:r>
              <a:rPr lang="en-US" dirty="0"/>
              <a:t> If the base is a square and the sides measure 50 meters and a height of 6 meters, find the volume. (since it is a pyramid, divide your volume by 3.) ____________________________________________</a:t>
            </a:r>
          </a:p>
          <a:p>
            <a:endParaRPr lang="en-US" dirty="0"/>
          </a:p>
        </p:txBody>
      </p:sp>
      <p:sp>
        <p:nvSpPr>
          <p:cNvPr id="2" name="Title 1"/>
          <p:cNvSpPr>
            <a:spLocks noGrp="1"/>
          </p:cNvSpPr>
          <p:nvPr>
            <p:ph type="title"/>
          </p:nvPr>
        </p:nvSpPr>
        <p:spPr/>
        <p:txBody>
          <a:bodyPr/>
          <a:lstStyle/>
          <a:p>
            <a:r>
              <a:rPr lang="en-US" dirty="0" err="1" smtClean="0"/>
              <a:t>Wayeb</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sz="3400" dirty="0"/>
              <a:t>Recently, there was questioning about the end of the Mayan calendar. Why might people have been so worried about the Mayan calendar and it ending? While you read page 16-19, think about this question. Then, answer the questions below.</a:t>
            </a:r>
          </a:p>
          <a:p>
            <a:pPr lvl="0"/>
            <a:r>
              <a:rPr lang="en-US" sz="3400" dirty="0"/>
              <a:t>What number do you notice it restarts with </a:t>
            </a:r>
            <a:r>
              <a:rPr lang="en-US" sz="3400" dirty="0" err="1"/>
              <a:t>Imix</a:t>
            </a:r>
            <a:r>
              <a:rPr lang="en-US" sz="3400" dirty="0"/>
              <a:t>? _____________</a:t>
            </a:r>
          </a:p>
          <a:p>
            <a:pPr lvl="0"/>
            <a:r>
              <a:rPr lang="en-US" sz="3400" dirty="0"/>
              <a:t>If you look at the pattern of numbers with </a:t>
            </a:r>
            <a:r>
              <a:rPr lang="en-US" sz="3400" dirty="0" err="1"/>
              <a:t>Imix</a:t>
            </a:r>
            <a:r>
              <a:rPr lang="en-US" sz="3400" dirty="0"/>
              <a:t>, what do you notice? </a:t>
            </a:r>
            <a:r>
              <a:rPr lang="en-US" sz="3400" dirty="0" smtClean="0"/>
              <a:t>__________________________________________________</a:t>
            </a:r>
            <a:endParaRPr lang="en-US" sz="3400" dirty="0"/>
          </a:p>
          <a:p>
            <a:pPr lvl="0"/>
            <a:r>
              <a:rPr lang="en-US" sz="3400" dirty="0"/>
              <a:t>Try to determine the next part of the pattern. (use worksheet 20 attached to help.) </a:t>
            </a:r>
            <a:r>
              <a:rPr lang="en-US" sz="3400" dirty="0" smtClean="0"/>
              <a:t>__________________________________________________</a:t>
            </a:r>
            <a:endParaRPr lang="en-US" sz="3400" dirty="0"/>
          </a:p>
          <a:p>
            <a:endParaRPr lang="en-US" dirty="0"/>
          </a:p>
        </p:txBody>
      </p:sp>
      <p:sp>
        <p:nvSpPr>
          <p:cNvPr id="2" name="Title 1"/>
          <p:cNvSpPr>
            <a:spLocks noGrp="1"/>
          </p:cNvSpPr>
          <p:nvPr>
            <p:ph type="title"/>
          </p:nvPr>
        </p:nvSpPr>
        <p:spPr/>
        <p:txBody>
          <a:bodyPr/>
          <a:lstStyle/>
          <a:p>
            <a:r>
              <a:rPr lang="en-US" dirty="0" smtClean="0"/>
              <a:t>Calendar</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b="1" dirty="0"/>
              <a:t>Read pages 20-21.</a:t>
            </a:r>
            <a:r>
              <a:rPr lang="en-US" dirty="0"/>
              <a:t>  The Mayan and Aztec cultures had many similarities and many differences. On page 20-21, it shows us the Aztec number system. </a:t>
            </a:r>
          </a:p>
          <a:p>
            <a:pPr lvl="0"/>
            <a:r>
              <a:rPr lang="en-US" dirty="0"/>
              <a:t>Describe what is similar about the Mayan and Aztec number systems. ______________________________________________________________________________________________________________________________</a:t>
            </a:r>
          </a:p>
          <a:p>
            <a:r>
              <a:rPr lang="en-US" dirty="0"/>
              <a:t> </a:t>
            </a:r>
          </a:p>
          <a:p>
            <a:pPr lvl="0"/>
            <a:r>
              <a:rPr lang="en-US" dirty="0"/>
              <a:t>Describe what is different about the Mayan and Aztec number systems. ______________________________________________________________________________________________________________________________</a:t>
            </a:r>
          </a:p>
          <a:p>
            <a:pPr lvl="0"/>
            <a:r>
              <a:rPr lang="en-US" dirty="0"/>
              <a:t>Which do you think would be easier to use? Why? ______________________________________________________________________________________________________________________________</a:t>
            </a:r>
          </a:p>
          <a:p>
            <a:pPr lvl="0"/>
            <a:r>
              <a:rPr lang="en-US" dirty="0"/>
              <a:t>Now, think about our current counting system and place value. How might you compare and contrast the systems? Do we have similarities? Differences? What makes you say that? _____________________________________________________________________________________________________________________________________________________________________________________________</a:t>
            </a:r>
          </a:p>
          <a:p>
            <a:endParaRPr lang="en-US" dirty="0"/>
          </a:p>
        </p:txBody>
      </p:sp>
      <p:sp>
        <p:nvSpPr>
          <p:cNvPr id="2" name="Title 1"/>
          <p:cNvSpPr>
            <a:spLocks noGrp="1"/>
          </p:cNvSpPr>
          <p:nvPr>
            <p:ph type="title"/>
          </p:nvPr>
        </p:nvSpPr>
        <p:spPr/>
        <p:txBody>
          <a:bodyPr/>
          <a:lstStyle/>
          <a:p>
            <a:r>
              <a:rPr lang="en-US" dirty="0" smtClean="0"/>
              <a:t>Aztec system</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b="1" dirty="0"/>
              <a:t>Read page 22-23. </a:t>
            </a:r>
            <a:r>
              <a:rPr lang="en-US" dirty="0"/>
              <a:t>The Mayan and Aztec cultures drastically changed when Cortes arrived in Mexico. Think about the influence that might have had on the number system. We have created lines that form what we call numbers and use those rather than pictures to represent values. </a:t>
            </a:r>
          </a:p>
          <a:p>
            <a:pPr lvl="0"/>
            <a:r>
              <a:rPr lang="en-US" dirty="0"/>
              <a:t>What parts of our current place value system do you think stemmed from the Mayan and Aztec cultures? Which parts might have come from another culture? </a:t>
            </a:r>
            <a:r>
              <a:rPr lang="en-US" dirty="0" smtClean="0"/>
              <a:t>___________________________________________________________________________________________________________________________________________________________________________________</a:t>
            </a:r>
            <a:endParaRPr lang="en-US" dirty="0"/>
          </a:p>
          <a:p>
            <a:pPr lvl="0"/>
            <a:r>
              <a:rPr lang="en-US" dirty="0"/>
              <a:t>Look at the Aztec calendar on page 23, it says it weighs 25 tons, how many pounds does it weigh? _____________________</a:t>
            </a:r>
          </a:p>
          <a:p>
            <a:r>
              <a:rPr lang="en-US" dirty="0"/>
              <a:t>The calendar is 12 feet long and 3 feet thick. How many inches long is it? How many inches thick? </a:t>
            </a:r>
            <a:r>
              <a:rPr lang="en-US" dirty="0" smtClean="0"/>
              <a:t>___________________________________________________________</a:t>
            </a:r>
            <a:endParaRPr lang="en-US" dirty="0"/>
          </a:p>
        </p:txBody>
      </p:sp>
      <p:sp>
        <p:nvSpPr>
          <p:cNvPr id="2" name="Title 1"/>
          <p:cNvSpPr>
            <a:spLocks noGrp="1"/>
          </p:cNvSpPr>
          <p:nvPr>
            <p:ph type="title"/>
          </p:nvPr>
        </p:nvSpPr>
        <p:spPr/>
        <p:txBody>
          <a:bodyPr/>
          <a:lstStyle/>
          <a:p>
            <a:r>
              <a:rPr lang="en-US" dirty="0" smtClean="0"/>
              <a:t>Calendars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TotalTime>
  <Words>585</Words>
  <Application>Microsoft Office PowerPoint</Application>
  <PresentationFormat>On-screen Show (4:3)</PresentationFormat>
  <Paragraphs>52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Math Literature Units</vt:lpstr>
      <vt:lpstr>Keeping Records</vt:lpstr>
      <vt:lpstr>Mayan and Aztec Numbers</vt:lpstr>
      <vt:lpstr>Mayan </vt:lpstr>
      <vt:lpstr>Numbers</vt:lpstr>
      <vt:lpstr>Wayeb</vt:lpstr>
      <vt:lpstr>Calendar</vt:lpstr>
      <vt:lpstr>Aztec system</vt:lpstr>
      <vt:lpstr>Calendars</vt:lpstr>
      <vt:lpstr>Create a Calendar</vt:lpstr>
    </vt:vector>
  </TitlesOfParts>
  <Company>Parker Unified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Literature Units</dc:title>
  <dc:creator>Installer</dc:creator>
  <cp:lastModifiedBy>Installer</cp:lastModifiedBy>
  <cp:revision>2</cp:revision>
  <dcterms:created xsi:type="dcterms:W3CDTF">2014-04-23T01:49:21Z</dcterms:created>
  <dcterms:modified xsi:type="dcterms:W3CDTF">2014-04-23T02:04:40Z</dcterms:modified>
</cp:coreProperties>
</file>